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911" r:id="rId1"/>
  </p:sldMasterIdLst>
  <p:sldIdLst>
    <p:sldId id="256" r:id="rId2"/>
    <p:sldId id="281" r:id="rId3"/>
    <p:sldId id="282" r:id="rId4"/>
    <p:sldId id="285" r:id="rId5"/>
    <p:sldId id="286" r:id="rId6"/>
    <p:sldId id="287" r:id="rId7"/>
    <p:sldId id="288" r:id="rId8"/>
    <p:sldId id="289" r:id="rId9"/>
    <p:sldId id="283" r:id="rId10"/>
    <p:sldId id="290" r:id="rId11"/>
    <p:sldId id="275" r:id="rId12"/>
    <p:sldId id="277" r:id="rId13"/>
    <p:sldId id="278" r:id="rId14"/>
    <p:sldId id="279" r:id="rId15"/>
    <p:sldId id="276" r:id="rId16"/>
    <p:sldId id="274" r:id="rId17"/>
    <p:sldId id="268" r:id="rId18"/>
    <p:sldId id="272" r:id="rId19"/>
    <p:sldId id="271" r:id="rId20"/>
    <p:sldId id="273" r:id="rId21"/>
    <p:sldId id="267" r:id="rId22"/>
    <p:sldId id="266" r:id="rId23"/>
    <p:sldId id="265" r:id="rId24"/>
    <p:sldId id="262" r:id="rId25"/>
    <p:sldId id="280" r:id="rId26"/>
  </p:sldIdLst>
  <p:sldSz cx="18288000" cy="10287000"/>
  <p:notesSz cx="6858000" cy="9144000"/>
  <p:embeddedFontLst>
    <p:embeddedFont>
      <p:font typeface="Garamond" panose="02020404030301010803" pitchFamily="18" charset="0"/>
      <p:regular r:id="rId27"/>
      <p:bold r:id="rId28"/>
      <p:italic r:id="rId29"/>
    </p:embeddedFont>
    <p:embeddedFont>
      <p:font typeface="Inter Bold" panose="020B0604020202020204" charset="0"/>
      <p:regular r:id="rId30"/>
    </p:embeddedFont>
    <p:embeddedFont>
      <p:font typeface="Lato Bold" panose="020B0604020202020204" charset="0"/>
      <p:regular r:id="rId31"/>
    </p:embeddedFont>
    <p:embeddedFont>
      <p:font typeface="Noto Serif Bold" panose="020B0604020202020204" charset="0"/>
      <p:regular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8B4D"/>
    <a:srgbClr val="9D5F3B"/>
    <a:srgbClr val="B0B9A1"/>
    <a:srgbClr val="FFFFCC"/>
    <a:srgbClr val="81F0FF"/>
    <a:srgbClr val="E4C4B2"/>
    <a:srgbClr val="E1BCA7"/>
    <a:srgbClr val="DFB8A2"/>
    <a:srgbClr val="143980"/>
    <a:srgbClr val="D3C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8283238" cy="10284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8598" y="2806697"/>
            <a:ext cx="10223504" cy="2273300"/>
          </a:xfrm>
        </p:spPr>
        <p:txBody>
          <a:bodyPr anchor="b">
            <a:noAutofit/>
          </a:bodyPr>
          <a:lstStyle>
            <a:lvl1pPr algn="ctr">
              <a:defRPr sz="81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8598" y="5486396"/>
            <a:ext cx="10223504" cy="1981203"/>
          </a:xfrm>
        </p:spPr>
        <p:txBody>
          <a:bodyPr anchor="t">
            <a:normAutofit/>
          </a:bodyPr>
          <a:lstStyle>
            <a:lvl1pPr marL="0" indent="0" algn="ctr">
              <a:buNone/>
              <a:defRPr sz="3150">
                <a:solidFill>
                  <a:schemeClr val="tx1"/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974849" y="7556495"/>
            <a:ext cx="1346201" cy="4191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596" y="7556495"/>
            <a:ext cx="7821953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435351" y="7556495"/>
            <a:ext cx="826751" cy="4191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4038599" y="5283197"/>
            <a:ext cx="10223502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890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398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2604" y="2628909"/>
            <a:ext cx="12238032" cy="2733771"/>
          </a:xfrm>
        </p:spPr>
        <p:txBody>
          <a:bodyPr anchor="b">
            <a:normAutofit/>
          </a:bodyPr>
          <a:lstStyle>
            <a:lvl1pPr algn="ctr">
              <a:defRPr sz="6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2601" y="5769077"/>
            <a:ext cx="12238035" cy="1431821"/>
          </a:xfrm>
        </p:spPr>
        <p:txBody>
          <a:bodyPr anchor="t"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3019085" y="5565878"/>
            <a:ext cx="1224507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60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7672" y="3840480"/>
            <a:ext cx="7077456" cy="496519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72016" y="3840480"/>
            <a:ext cx="7077456" cy="496519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405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0" y="3987800"/>
            <a:ext cx="7077456" cy="864393"/>
          </a:xfrm>
        </p:spPr>
        <p:txBody>
          <a:bodyPr anchor="b">
            <a:noAutofit/>
          </a:bodyPr>
          <a:lstStyle>
            <a:lvl1pPr marL="0" indent="0">
              <a:buNone/>
              <a:defRPr sz="42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3100" y="4864894"/>
            <a:ext cx="7077456" cy="394890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71007" y="3987800"/>
            <a:ext cx="7077456" cy="864393"/>
          </a:xfrm>
        </p:spPr>
        <p:txBody>
          <a:bodyPr anchor="b">
            <a:noAutofit/>
          </a:bodyPr>
          <a:lstStyle>
            <a:lvl1pPr marL="0" indent="0">
              <a:buNone/>
              <a:defRPr sz="42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71007" y="4864894"/>
            <a:ext cx="7077456" cy="394890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71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46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45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0717" y="2082801"/>
            <a:ext cx="5577683" cy="2057400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2" y="1473197"/>
            <a:ext cx="8204199" cy="734060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0717" y="4546598"/>
            <a:ext cx="5577683" cy="3657606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94254" y="4368800"/>
            <a:ext cx="5271747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544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099" y="2825748"/>
            <a:ext cx="9362724" cy="2057400"/>
          </a:xfrm>
        </p:spPr>
        <p:txBody>
          <a:bodyPr anchor="b">
            <a:normAutofit/>
          </a:bodyPr>
          <a:lstStyle>
            <a:lvl1pPr algn="ctr">
              <a:defRPr sz="4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142247" y="1562100"/>
            <a:ext cx="4595021" cy="71628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3099" y="4883148"/>
            <a:ext cx="9362724" cy="2743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77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102" y="7223122"/>
            <a:ext cx="14414499" cy="850107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62141" y="1562099"/>
            <a:ext cx="15158958" cy="5003804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3102" y="8073230"/>
            <a:ext cx="14414499" cy="740568"/>
          </a:xfrm>
        </p:spPr>
        <p:txBody>
          <a:bodyPr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24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5802" y="1473198"/>
            <a:ext cx="14389098" cy="4432302"/>
          </a:xfrm>
        </p:spPr>
        <p:txBody>
          <a:bodyPr anchor="ctr">
            <a:normAutofit/>
          </a:bodyPr>
          <a:lstStyle>
            <a:lvl1pPr algn="ctr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5802" y="6515099"/>
            <a:ext cx="14389098" cy="2298701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94254" y="6210299"/>
            <a:ext cx="14110947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647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320" y="1473198"/>
            <a:ext cx="13944597" cy="3556002"/>
          </a:xfrm>
        </p:spPr>
        <p:txBody>
          <a:bodyPr anchor="ctr">
            <a:normAutofit/>
          </a:bodyPr>
          <a:lstStyle>
            <a:lvl1pPr algn="ctr">
              <a:defRPr sz="48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12218" y="5029200"/>
            <a:ext cx="13258803" cy="8763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3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6515099"/>
            <a:ext cx="14414499" cy="2298701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293020" y="131994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900401" y="4241805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094254" y="6210299"/>
            <a:ext cx="14110947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961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103" y="4962872"/>
            <a:ext cx="14414502" cy="2203200"/>
          </a:xfrm>
        </p:spPr>
        <p:txBody>
          <a:bodyPr anchor="b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7166072"/>
            <a:ext cx="14414502" cy="1290600"/>
          </a:xfrm>
        </p:spPr>
        <p:txBody>
          <a:bodyPr anchor="t">
            <a:normAutofit/>
          </a:bodyPr>
          <a:lstStyle>
            <a:lvl1pPr marL="0" indent="0" algn="l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70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320" y="1473198"/>
            <a:ext cx="13944597" cy="3365502"/>
          </a:xfrm>
        </p:spPr>
        <p:txBody>
          <a:bodyPr anchor="ctr">
            <a:normAutofit/>
          </a:bodyPr>
          <a:lstStyle>
            <a:lvl1pPr algn="ctr">
              <a:defRPr sz="48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943102" y="5458968"/>
            <a:ext cx="14414502" cy="133045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6794500"/>
            <a:ext cx="14414502" cy="2019300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293020" y="131994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900401" y="389889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2094254" y="5143500"/>
            <a:ext cx="14110947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031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102" y="1473198"/>
            <a:ext cx="14414499" cy="336550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943102" y="5445252"/>
            <a:ext cx="14414502" cy="126187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42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0" y="6705599"/>
            <a:ext cx="14414505" cy="210820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94254" y="5143500"/>
            <a:ext cx="14110947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79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6408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499035" y="1473197"/>
            <a:ext cx="2836343" cy="734060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3098" y="1473198"/>
            <a:ext cx="11149538" cy="7340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295835" y="1485900"/>
            <a:ext cx="0" cy="73152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95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8283238" cy="1028432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3103" y="1473199"/>
            <a:ext cx="14401794" cy="195580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3835398"/>
            <a:ext cx="14401794" cy="49784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016252" y="8953500"/>
            <a:ext cx="240030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3102" y="8953500"/>
            <a:ext cx="1095885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30852" y="8953500"/>
            <a:ext cx="81404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6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  <p:sldLayoutId id="2147483926" r:id="rId15"/>
    <p:sldLayoutId id="2147483927" r:id="rId16"/>
    <p:sldLayoutId id="2147483928" r:id="rId17"/>
  </p:sldLayoutIdLst>
  <p:txStyles>
    <p:titleStyle>
      <a:lvl1pPr algn="ctr" defTabSz="685800" rtl="0" eaLnBrk="1" latinLnBrk="0" hangingPunct="1">
        <a:spcBef>
          <a:spcPct val="0"/>
        </a:spcBef>
        <a:buNone/>
        <a:defRPr sz="66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286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3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3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8002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7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2314575" indent="-25717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3000375" indent="-25717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2.jpeg"/><Relationship Id="rId4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2.jpeg"/><Relationship Id="rId4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6.jpeg"/><Relationship Id="rId4" Type="http://schemas.openxmlformats.org/officeDocument/2006/relationships/image" Target="../media/image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6.jpeg"/><Relationship Id="rId4" Type="http://schemas.openxmlformats.org/officeDocument/2006/relationships/image" Target="../media/image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6.jpeg"/><Relationship Id="rId4" Type="http://schemas.openxmlformats.org/officeDocument/2006/relationships/image" Target="../media/image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16.jpeg"/><Relationship Id="rId4" Type="http://schemas.openxmlformats.org/officeDocument/2006/relationships/image" Target="../media/image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8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2.jpeg"/><Relationship Id="rId4" Type="http://schemas.openxmlformats.org/officeDocument/2006/relationships/image" Target="../media/image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8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9.jpeg"/><Relationship Id="rId4" Type="http://schemas.openxmlformats.org/officeDocument/2006/relationships/image" Target="../media/image8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78815" cy="10338083"/>
          </a:xfrm>
          <a:custGeom>
            <a:avLst/>
            <a:gdLst/>
            <a:ahLst/>
            <a:cxnLst/>
            <a:rect l="l" t="t" r="r" b="b"/>
            <a:pathLst>
              <a:path w="18378815" h="10338083">
                <a:moveTo>
                  <a:pt x="0" y="0"/>
                </a:moveTo>
                <a:lnTo>
                  <a:pt x="18378815" y="0"/>
                </a:lnTo>
                <a:lnTo>
                  <a:pt x="18378815" y="10338083"/>
                </a:lnTo>
                <a:lnTo>
                  <a:pt x="0" y="103380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760720" y="9766014"/>
            <a:ext cx="7093221" cy="415213"/>
          </a:xfrm>
          <a:custGeom>
            <a:avLst/>
            <a:gdLst/>
            <a:ahLst/>
            <a:cxnLst/>
            <a:rect l="l" t="t" r="r" b="b"/>
            <a:pathLst>
              <a:path w="7093221" h="415213">
                <a:moveTo>
                  <a:pt x="0" y="0"/>
                </a:moveTo>
                <a:lnTo>
                  <a:pt x="7093221" y="0"/>
                </a:lnTo>
                <a:lnTo>
                  <a:pt x="7093221" y="415213"/>
                </a:lnTo>
                <a:lnTo>
                  <a:pt x="0" y="415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3414" t="-2508333" r="-120721" b="-218133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60720" y="9191625"/>
            <a:ext cx="6483935" cy="493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7"/>
              </a:lnSpc>
            </a:pPr>
            <a:r>
              <a:rPr lang="en-US" sz="2805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HUẾ, NGÀY 25 THÁNG 4 NĂM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ABC9D3-628B-CAAB-B732-AF0E767E9B5C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73D0CC5-FB24-ABE5-EFE3-E5F0990A0A03}"/>
              </a:ext>
            </a:extLst>
          </p:cNvPr>
          <p:cNvSpPr/>
          <p:nvPr/>
        </p:nvSpPr>
        <p:spPr>
          <a:xfrm>
            <a:off x="1807657" y="3730292"/>
            <a:ext cx="14533863" cy="4151540"/>
          </a:xfrm>
          <a:prstGeom prst="roundRect">
            <a:avLst>
              <a:gd name="adj" fmla="val 9562"/>
            </a:avLst>
          </a:prstGeom>
          <a:solidFill>
            <a:srgbClr val="00B0F0">
              <a:alpha val="50196"/>
            </a:srgb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6322CC44-562C-3F89-647F-798291AF46DE}"/>
              </a:ext>
            </a:extLst>
          </p:cNvPr>
          <p:cNvSpPr txBox="1"/>
          <p:nvPr/>
        </p:nvSpPr>
        <p:spPr>
          <a:xfrm>
            <a:off x="2559002" y="4525880"/>
            <a:ext cx="13031171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5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115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CHÍNH THỨC</a:t>
            </a:r>
          </a:p>
          <a:p>
            <a:pPr algn="ctr"/>
            <a:r>
              <a:rPr lang="vi-VN" sz="6000" b="1" dirty="0">
                <a:solidFill>
                  <a:srgbClr val="143980"/>
                </a:solidFill>
                <a:latin typeface="Inter Bold"/>
                <a:ea typeface="Inter Bold"/>
                <a:cs typeface="Inter Bold"/>
                <a:sym typeface="Inter Bold"/>
              </a:rPr>
              <a:t>KHỐI HỌC SINH</a:t>
            </a:r>
            <a:endParaRPr lang="en-US" sz="6000" b="1" dirty="0">
              <a:solidFill>
                <a:srgbClr val="14398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</p:spTree>
    <p:extLst>
      <p:ext uri="{BB962C8B-B14F-4D97-AF65-F5344CB8AC3E}">
        <p14:creationId xmlns:p14="http://schemas.microsoft.com/office/powerpoint/2010/main" val="2128422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ABC9D3-628B-CAAB-B732-AF0E767E9B5C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D5380AA-801C-6CF2-0A79-1F2D250F50E8}"/>
              </a:ext>
            </a:extLst>
          </p:cNvPr>
          <p:cNvSpPr/>
          <p:nvPr/>
        </p:nvSpPr>
        <p:spPr>
          <a:xfrm>
            <a:off x="5880559" y="5997298"/>
            <a:ext cx="6526880" cy="862769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5A89DE40-22FC-B371-BCA2-A3F62BD3F981}"/>
              </a:ext>
            </a:extLst>
          </p:cNvPr>
          <p:cNvSpPr txBox="1"/>
          <p:nvPr/>
        </p:nvSpPr>
        <p:spPr>
          <a:xfrm>
            <a:off x="5665118" y="5373131"/>
            <a:ext cx="6957762" cy="1380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NGUYỄN ĐỨC NHÂN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AF944AAD-99FC-4FE9-7A6B-E3F1797B8D5B}"/>
              </a:ext>
            </a:extLst>
          </p:cNvPr>
          <p:cNvSpPr txBox="1"/>
          <p:nvPr/>
        </p:nvSpPr>
        <p:spPr>
          <a:xfrm>
            <a:off x="4448457" y="3024636"/>
            <a:ext cx="9391085" cy="1519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KHUYẾN KHÍCH</a:t>
            </a:r>
            <a:endParaRPr lang="en-US" sz="7000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827B249-08F4-1082-54DB-2A6E9B331578}"/>
              </a:ext>
            </a:extLst>
          </p:cNvPr>
          <p:cNvCxnSpPr>
            <a:cxnSpLocks/>
          </p:cNvCxnSpPr>
          <p:nvPr/>
        </p:nvCxnSpPr>
        <p:spPr>
          <a:xfrm>
            <a:off x="2209799" y="4543898"/>
            <a:ext cx="13868400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857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ABC9D3-628B-CAAB-B732-AF0E767E9B5C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D5380AA-801C-6CF2-0A79-1F2D250F50E8}"/>
              </a:ext>
            </a:extLst>
          </p:cNvPr>
          <p:cNvSpPr/>
          <p:nvPr/>
        </p:nvSpPr>
        <p:spPr>
          <a:xfrm>
            <a:off x="5310577" y="5991016"/>
            <a:ext cx="7666844" cy="862769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AF944AAD-99FC-4FE9-7A6B-E3F1797B8D5B}"/>
              </a:ext>
            </a:extLst>
          </p:cNvPr>
          <p:cNvSpPr txBox="1"/>
          <p:nvPr/>
        </p:nvSpPr>
        <p:spPr>
          <a:xfrm>
            <a:off x="4448457" y="3024636"/>
            <a:ext cx="9391085" cy="1519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KHUYẾN KHÍCH</a:t>
            </a:r>
            <a:endParaRPr lang="en-US" sz="7000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827B249-08F4-1082-54DB-2A6E9B331578}"/>
              </a:ext>
            </a:extLst>
          </p:cNvPr>
          <p:cNvCxnSpPr>
            <a:cxnSpLocks/>
          </p:cNvCxnSpPr>
          <p:nvPr/>
        </p:nvCxnSpPr>
        <p:spPr>
          <a:xfrm>
            <a:off x="2209799" y="4543898"/>
            <a:ext cx="13868400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2">
            <a:extLst>
              <a:ext uri="{FF2B5EF4-FFF2-40B4-BE49-F238E27FC236}">
                <a16:creationId xmlns:a16="http://schemas.microsoft.com/office/drawing/2014/main" id="{38D32BA6-9275-ABD5-5ED9-43617AD42073}"/>
              </a:ext>
            </a:extLst>
          </p:cNvPr>
          <p:cNvSpPr txBox="1"/>
          <p:nvPr/>
        </p:nvSpPr>
        <p:spPr>
          <a:xfrm>
            <a:off x="5665118" y="5392659"/>
            <a:ext cx="6957762" cy="1380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PHẠM VƯƠNG THẢO MINH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1873587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ABC9D3-628B-CAAB-B732-AF0E767E9B5C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D5380AA-801C-6CF2-0A79-1F2D250F50E8}"/>
              </a:ext>
            </a:extLst>
          </p:cNvPr>
          <p:cNvSpPr/>
          <p:nvPr/>
        </p:nvSpPr>
        <p:spPr>
          <a:xfrm>
            <a:off x="6286498" y="6063160"/>
            <a:ext cx="5715001" cy="862769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AF944AAD-99FC-4FE9-7A6B-E3F1797B8D5B}"/>
              </a:ext>
            </a:extLst>
          </p:cNvPr>
          <p:cNvSpPr txBox="1"/>
          <p:nvPr/>
        </p:nvSpPr>
        <p:spPr>
          <a:xfrm>
            <a:off x="4448457" y="3024636"/>
            <a:ext cx="9391085" cy="1519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KHUYẾN KHÍCH</a:t>
            </a:r>
            <a:endParaRPr lang="en-US" sz="7000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827B249-08F4-1082-54DB-2A6E9B331578}"/>
              </a:ext>
            </a:extLst>
          </p:cNvPr>
          <p:cNvCxnSpPr>
            <a:cxnSpLocks/>
          </p:cNvCxnSpPr>
          <p:nvPr/>
        </p:nvCxnSpPr>
        <p:spPr>
          <a:xfrm>
            <a:off x="2209799" y="4543898"/>
            <a:ext cx="13868400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2">
            <a:extLst>
              <a:ext uri="{FF2B5EF4-FFF2-40B4-BE49-F238E27FC236}">
                <a16:creationId xmlns:a16="http://schemas.microsoft.com/office/drawing/2014/main" id="{38D32BA6-9275-ABD5-5ED9-43617AD42073}"/>
              </a:ext>
            </a:extLst>
          </p:cNvPr>
          <p:cNvSpPr txBox="1"/>
          <p:nvPr/>
        </p:nvSpPr>
        <p:spPr>
          <a:xfrm>
            <a:off x="5665118" y="5392659"/>
            <a:ext cx="6957762" cy="1380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VÕ DIỆU THANH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2699934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ABC9D3-628B-CAAB-B732-AF0E767E9B5C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D5380AA-801C-6CF2-0A79-1F2D250F50E8}"/>
              </a:ext>
            </a:extLst>
          </p:cNvPr>
          <p:cNvSpPr/>
          <p:nvPr/>
        </p:nvSpPr>
        <p:spPr>
          <a:xfrm>
            <a:off x="6286498" y="6063160"/>
            <a:ext cx="5715001" cy="862769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AF944AAD-99FC-4FE9-7A6B-E3F1797B8D5B}"/>
              </a:ext>
            </a:extLst>
          </p:cNvPr>
          <p:cNvSpPr txBox="1"/>
          <p:nvPr/>
        </p:nvSpPr>
        <p:spPr>
          <a:xfrm>
            <a:off x="4448457" y="3024636"/>
            <a:ext cx="9391085" cy="1519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KHUYẾN KHÍCH</a:t>
            </a:r>
            <a:endParaRPr lang="en-US" sz="7000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827B249-08F4-1082-54DB-2A6E9B331578}"/>
              </a:ext>
            </a:extLst>
          </p:cNvPr>
          <p:cNvCxnSpPr>
            <a:cxnSpLocks/>
          </p:cNvCxnSpPr>
          <p:nvPr/>
        </p:nvCxnSpPr>
        <p:spPr>
          <a:xfrm>
            <a:off x="2209799" y="4543898"/>
            <a:ext cx="13868400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2">
            <a:extLst>
              <a:ext uri="{FF2B5EF4-FFF2-40B4-BE49-F238E27FC236}">
                <a16:creationId xmlns:a16="http://schemas.microsoft.com/office/drawing/2014/main" id="{38D32BA6-9275-ABD5-5ED9-43617AD42073}"/>
              </a:ext>
            </a:extLst>
          </p:cNvPr>
          <p:cNvSpPr txBox="1"/>
          <p:nvPr/>
        </p:nvSpPr>
        <p:spPr>
          <a:xfrm>
            <a:off x="5665118" y="5392659"/>
            <a:ext cx="6957762" cy="1380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HỒ HẢI ĐĂNG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2040565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ABC9D3-628B-CAAB-B732-AF0E767E9B5C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D5380AA-801C-6CF2-0A79-1F2D250F50E8}"/>
              </a:ext>
            </a:extLst>
          </p:cNvPr>
          <p:cNvSpPr/>
          <p:nvPr/>
        </p:nvSpPr>
        <p:spPr>
          <a:xfrm>
            <a:off x="6286498" y="6063160"/>
            <a:ext cx="5715001" cy="1621622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AF944AAD-99FC-4FE9-7A6B-E3F1797B8D5B}"/>
              </a:ext>
            </a:extLst>
          </p:cNvPr>
          <p:cNvSpPr txBox="1"/>
          <p:nvPr/>
        </p:nvSpPr>
        <p:spPr>
          <a:xfrm>
            <a:off x="4448457" y="3024636"/>
            <a:ext cx="9391085" cy="1519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KHUYẾN KHÍCH</a:t>
            </a:r>
            <a:endParaRPr lang="en-US" sz="7000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827B249-08F4-1082-54DB-2A6E9B331578}"/>
              </a:ext>
            </a:extLst>
          </p:cNvPr>
          <p:cNvCxnSpPr>
            <a:cxnSpLocks/>
          </p:cNvCxnSpPr>
          <p:nvPr/>
        </p:nvCxnSpPr>
        <p:spPr>
          <a:xfrm>
            <a:off x="2209799" y="4543898"/>
            <a:ext cx="13868400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2">
            <a:extLst>
              <a:ext uri="{FF2B5EF4-FFF2-40B4-BE49-F238E27FC236}">
                <a16:creationId xmlns:a16="http://schemas.microsoft.com/office/drawing/2014/main" id="{38D32BA6-9275-ABD5-5ED9-43617AD42073}"/>
              </a:ext>
            </a:extLst>
          </p:cNvPr>
          <p:cNvSpPr txBox="1"/>
          <p:nvPr/>
        </p:nvSpPr>
        <p:spPr>
          <a:xfrm>
            <a:off x="5665118" y="5392659"/>
            <a:ext cx="6957762" cy="2211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NGUYỄN MINH HẰNG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NGUYỄN YẾN NHI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2987537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ABC9D3-628B-CAAB-B732-AF0E767E9B5C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D5380AA-801C-6CF2-0A79-1F2D250F50E8}"/>
              </a:ext>
            </a:extLst>
          </p:cNvPr>
          <p:cNvSpPr/>
          <p:nvPr/>
        </p:nvSpPr>
        <p:spPr>
          <a:xfrm>
            <a:off x="5334000" y="6063160"/>
            <a:ext cx="7515956" cy="1621622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827B249-08F4-1082-54DB-2A6E9B331578}"/>
              </a:ext>
            </a:extLst>
          </p:cNvPr>
          <p:cNvCxnSpPr>
            <a:cxnSpLocks/>
          </p:cNvCxnSpPr>
          <p:nvPr/>
        </p:nvCxnSpPr>
        <p:spPr>
          <a:xfrm>
            <a:off x="2209799" y="4543898"/>
            <a:ext cx="13868400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2">
            <a:extLst>
              <a:ext uri="{FF2B5EF4-FFF2-40B4-BE49-F238E27FC236}">
                <a16:creationId xmlns:a16="http://schemas.microsoft.com/office/drawing/2014/main" id="{38D32BA6-9275-ABD5-5ED9-43617AD42073}"/>
              </a:ext>
            </a:extLst>
          </p:cNvPr>
          <p:cNvSpPr txBox="1"/>
          <p:nvPr/>
        </p:nvSpPr>
        <p:spPr>
          <a:xfrm>
            <a:off x="5665118" y="5392659"/>
            <a:ext cx="6957762" cy="2211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PHAN PHƯỚC HOÀNG QUÂN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THÁI LÊ MINH NGỌC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B16850FE-D3D8-FCF8-F7B6-CF2CB202CC82}"/>
              </a:ext>
            </a:extLst>
          </p:cNvPr>
          <p:cNvSpPr txBox="1"/>
          <p:nvPr/>
        </p:nvSpPr>
        <p:spPr>
          <a:xfrm>
            <a:off x="5226979" y="3009900"/>
            <a:ext cx="7515957" cy="1630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9624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9624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BA</a:t>
            </a:r>
            <a:endParaRPr lang="en-US" sz="9624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</p:spTree>
    <p:extLst>
      <p:ext uri="{BB962C8B-B14F-4D97-AF65-F5344CB8AC3E}">
        <p14:creationId xmlns:p14="http://schemas.microsoft.com/office/powerpoint/2010/main" val="1766493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D5380AA-801C-6CF2-0A79-1F2D250F50E8}"/>
              </a:ext>
            </a:extLst>
          </p:cNvPr>
          <p:cNvSpPr/>
          <p:nvPr/>
        </p:nvSpPr>
        <p:spPr>
          <a:xfrm>
            <a:off x="1675723" y="6286500"/>
            <a:ext cx="8375926" cy="862769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212051-A131-E347-C403-A77153893F40}"/>
              </a:ext>
            </a:extLst>
          </p:cNvPr>
          <p:cNvSpPr/>
          <p:nvPr/>
        </p:nvSpPr>
        <p:spPr>
          <a:xfrm>
            <a:off x="1647527" y="4831342"/>
            <a:ext cx="859587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398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THE GOLDEN FLOW STOOL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14398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5A89DE40-22FC-B371-BCA2-A3F62BD3F981}"/>
              </a:ext>
            </a:extLst>
          </p:cNvPr>
          <p:cNvSpPr txBox="1"/>
          <p:nvPr/>
        </p:nvSpPr>
        <p:spPr>
          <a:xfrm>
            <a:off x="2225576" y="5656512"/>
            <a:ext cx="6957762" cy="1380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NGUYỄN CỬU NGÔ HUY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827B249-08F4-1082-54DB-2A6E9B331578}"/>
              </a:ext>
            </a:extLst>
          </p:cNvPr>
          <p:cNvCxnSpPr>
            <a:cxnSpLocks/>
          </p:cNvCxnSpPr>
          <p:nvPr/>
        </p:nvCxnSpPr>
        <p:spPr>
          <a:xfrm>
            <a:off x="1824119" y="4527921"/>
            <a:ext cx="8242697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01741F5B-50D2-4A92-FBE5-DA84FD7D51AA}"/>
              </a:ext>
            </a:extLst>
          </p:cNvPr>
          <p:cNvSpPr/>
          <p:nvPr/>
        </p:nvSpPr>
        <p:spPr>
          <a:xfrm>
            <a:off x="11404615" y="3085025"/>
            <a:ext cx="4682921" cy="6118329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9CC384-34B1-7465-097C-37CB2D388C0F}"/>
              </a:ext>
            </a:extLst>
          </p:cNvPr>
          <p:cNvSpPr txBox="1"/>
          <p:nvPr/>
        </p:nvSpPr>
        <p:spPr>
          <a:xfrm>
            <a:off x="1946479" y="2972060"/>
            <a:ext cx="7515957" cy="1630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9624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9624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BA</a:t>
            </a:r>
            <a:endParaRPr lang="en-US" sz="9624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pic>
        <p:nvPicPr>
          <p:cNvPr id="13" name="Picture 12" descr="A screenshot of a product catalog&#10;&#10;AI-generated content may be incorrect.">
            <a:extLst>
              <a:ext uri="{FF2B5EF4-FFF2-40B4-BE49-F238E27FC236}">
                <a16:creationId xmlns:a16="http://schemas.microsoft.com/office/drawing/2014/main" id="{4A52A780-CC2C-EDBB-D052-FE1343DE75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09" t="46063" r="37394" b="27220"/>
          <a:stretch/>
        </p:blipFill>
        <p:spPr>
          <a:xfrm>
            <a:off x="11442702" y="3924300"/>
            <a:ext cx="4527327" cy="510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581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D5380AA-801C-6CF2-0A79-1F2D250F50E8}"/>
              </a:ext>
            </a:extLst>
          </p:cNvPr>
          <p:cNvSpPr/>
          <p:nvPr/>
        </p:nvSpPr>
        <p:spPr>
          <a:xfrm>
            <a:off x="2743199" y="6286500"/>
            <a:ext cx="6075461" cy="862769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212051-A131-E347-C403-A77153893F40}"/>
              </a:ext>
            </a:extLst>
          </p:cNvPr>
          <p:cNvSpPr/>
          <p:nvPr/>
        </p:nvSpPr>
        <p:spPr>
          <a:xfrm>
            <a:off x="3554197" y="4742411"/>
            <a:ext cx="445346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4800" b="1" cap="none" spc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398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BƯỚC NGOẶC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14398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5A89DE40-22FC-B371-BCA2-A3F62BD3F981}"/>
              </a:ext>
            </a:extLst>
          </p:cNvPr>
          <p:cNvSpPr txBox="1"/>
          <p:nvPr/>
        </p:nvSpPr>
        <p:spPr>
          <a:xfrm>
            <a:off x="2225576" y="5656512"/>
            <a:ext cx="6957762" cy="1380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LÊ YẾN NHI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827B249-08F4-1082-54DB-2A6E9B331578}"/>
              </a:ext>
            </a:extLst>
          </p:cNvPr>
          <p:cNvCxnSpPr>
            <a:cxnSpLocks/>
          </p:cNvCxnSpPr>
          <p:nvPr/>
        </p:nvCxnSpPr>
        <p:spPr>
          <a:xfrm>
            <a:off x="1824119" y="4527921"/>
            <a:ext cx="8242697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01741F5B-50D2-4A92-FBE5-DA84FD7D51AA}"/>
              </a:ext>
            </a:extLst>
          </p:cNvPr>
          <p:cNvSpPr/>
          <p:nvPr/>
        </p:nvSpPr>
        <p:spPr>
          <a:xfrm>
            <a:off x="11404615" y="3085025"/>
            <a:ext cx="4682921" cy="6118329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9CC384-34B1-7465-097C-37CB2D388C0F}"/>
              </a:ext>
            </a:extLst>
          </p:cNvPr>
          <p:cNvSpPr txBox="1"/>
          <p:nvPr/>
        </p:nvSpPr>
        <p:spPr>
          <a:xfrm>
            <a:off x="1946479" y="2972060"/>
            <a:ext cx="7515957" cy="1630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9624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9624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NHÌ</a:t>
            </a:r>
            <a:endParaRPr lang="en-US" sz="9624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pic>
        <p:nvPicPr>
          <p:cNvPr id="8" name="Picture 7" descr="A diagram of a chair&#10;&#10;AI-generated content may be incorrect.">
            <a:extLst>
              <a:ext uri="{FF2B5EF4-FFF2-40B4-BE49-F238E27FC236}">
                <a16:creationId xmlns:a16="http://schemas.microsoft.com/office/drawing/2014/main" id="{E9939E92-9ACE-27C3-77B1-96D4EC4BEB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1" t="9015" r="29281" b="46108"/>
          <a:stretch/>
        </p:blipFill>
        <p:spPr>
          <a:xfrm>
            <a:off x="11506200" y="3463521"/>
            <a:ext cx="4481219" cy="536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477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5139"/>
              </a:lnSpc>
            </a:pPr>
            <a:endParaRPr lang="en-US" sz="18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6A3F459-A007-4450-5EF5-E7E391B7D9EC}"/>
              </a:ext>
            </a:extLst>
          </p:cNvPr>
          <p:cNvSpPr/>
          <p:nvPr/>
        </p:nvSpPr>
        <p:spPr>
          <a:xfrm>
            <a:off x="1807657" y="3730292"/>
            <a:ext cx="14533863" cy="4151540"/>
          </a:xfrm>
          <a:prstGeom prst="roundRect">
            <a:avLst>
              <a:gd name="adj" fmla="val 9562"/>
            </a:avLst>
          </a:prstGeom>
          <a:solidFill>
            <a:srgbClr val="00B0F0">
              <a:alpha val="50196"/>
            </a:srgb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5AC797-8A64-10D7-DB85-B5C6DFF644A3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9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8A1BBAE4-9010-D258-65EF-A3CB58242CE8}"/>
              </a:ext>
            </a:extLst>
          </p:cNvPr>
          <p:cNvSpPr txBox="1"/>
          <p:nvPr/>
        </p:nvSpPr>
        <p:spPr>
          <a:xfrm>
            <a:off x="1894374" y="4381500"/>
            <a:ext cx="14395041" cy="33241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vi-VN" sz="11500" b="1" dirty="0">
                <a:solidFill>
                  <a:srgbClr val="0F8B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BÌNH CHỌN</a:t>
            </a:r>
          </a:p>
          <a:p>
            <a:pPr algn="ctr">
              <a:lnSpc>
                <a:spcPts val="13474"/>
              </a:lnSpc>
            </a:pPr>
            <a:r>
              <a:rPr lang="vi-VN" sz="8800" b="1" dirty="0">
                <a:solidFill>
                  <a:srgbClr val="0F8B4D"/>
                </a:solidFill>
                <a:latin typeface="Inter Bold"/>
                <a:ea typeface="Inter Bold"/>
                <a:cs typeface="Inter Bold"/>
                <a:sym typeface="Inter Bold"/>
              </a:rPr>
              <a:t>ONLINE</a:t>
            </a:r>
            <a:endParaRPr lang="en-US" sz="8800" b="1" dirty="0">
              <a:solidFill>
                <a:srgbClr val="0F8B4D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</p:spTree>
    <p:extLst>
      <p:ext uri="{BB962C8B-B14F-4D97-AF65-F5344CB8AC3E}">
        <p14:creationId xmlns:p14="http://schemas.microsoft.com/office/powerpoint/2010/main" val="1049299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5139"/>
              </a:lnSpc>
            </a:pPr>
            <a:endParaRPr lang="en-US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5AC797-8A64-10D7-DB85-B5C6DFF644A3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9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8A1BBAE4-9010-D258-65EF-A3CB58242CE8}"/>
              </a:ext>
            </a:extLst>
          </p:cNvPr>
          <p:cNvSpPr txBox="1"/>
          <p:nvPr/>
        </p:nvSpPr>
        <p:spPr>
          <a:xfrm>
            <a:off x="2171614" y="2628948"/>
            <a:ext cx="7537890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vi-VN" sz="54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BÌNH CHỌN</a:t>
            </a:r>
          </a:p>
          <a:p>
            <a:pPr algn="ctr"/>
            <a:r>
              <a:rPr lang="vi-VN" sz="4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 ONLINE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4DE78A6B-57B0-C0FC-12C4-0754D63CB1E1}"/>
              </a:ext>
            </a:extLst>
          </p:cNvPr>
          <p:cNvSpPr txBox="1"/>
          <p:nvPr/>
        </p:nvSpPr>
        <p:spPr>
          <a:xfrm>
            <a:off x="2988066" y="4592775"/>
            <a:ext cx="5945468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9600" b="1" dirty="0">
                <a:solidFill>
                  <a:srgbClr val="0F8B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9600" b="1" dirty="0">
                <a:solidFill>
                  <a:srgbClr val="0F8B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BA</a:t>
            </a:r>
            <a:endParaRPr lang="en-US" sz="9600" b="1" dirty="0">
              <a:solidFill>
                <a:srgbClr val="0F8B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pic>
        <p:nvPicPr>
          <p:cNvPr id="9" name="Picture 8" descr="A poster of a chair and a table&#10;&#10;AI-generated content may be incorrect.">
            <a:extLst>
              <a:ext uri="{FF2B5EF4-FFF2-40B4-BE49-F238E27FC236}">
                <a16:creationId xmlns:a16="http://schemas.microsoft.com/office/drawing/2014/main" id="{D904015E-A0B2-CE24-D7F5-3586383014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95" t="16818" b="33575"/>
          <a:stretch/>
        </p:blipFill>
        <p:spPr>
          <a:xfrm>
            <a:off x="11715131" y="2829972"/>
            <a:ext cx="4090959" cy="5755606"/>
          </a:xfrm>
          <a:prstGeom prst="rect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F75DD30-DD42-CD76-5919-65C569366FD8}"/>
              </a:ext>
            </a:extLst>
          </p:cNvPr>
          <p:cNvSpPr/>
          <p:nvPr/>
        </p:nvSpPr>
        <p:spPr>
          <a:xfrm>
            <a:off x="1931245" y="6635358"/>
            <a:ext cx="8375926" cy="1599313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70EFDA4A-81A4-7FCF-2B88-1661F1A827C9}"/>
              </a:ext>
            </a:extLst>
          </p:cNvPr>
          <p:cNvSpPr txBox="1"/>
          <p:nvPr/>
        </p:nvSpPr>
        <p:spPr>
          <a:xfrm>
            <a:off x="2751742" y="5928932"/>
            <a:ext cx="6957762" cy="2211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Nhóm 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HUỲNH QUANG MINH NHẬT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LÊ VĂN THANH HÙNG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0736884-CC75-5CF6-FB94-E0E4198198A2}"/>
              </a:ext>
            </a:extLst>
          </p:cNvPr>
          <p:cNvCxnSpPr>
            <a:cxnSpLocks/>
          </p:cNvCxnSpPr>
          <p:nvPr/>
        </p:nvCxnSpPr>
        <p:spPr>
          <a:xfrm>
            <a:off x="1824119" y="4152900"/>
            <a:ext cx="8242697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797D5EB-E625-0173-EFD5-8DAD234EDE02}"/>
              </a:ext>
            </a:extLst>
          </p:cNvPr>
          <p:cNvSpPr txBox="1"/>
          <p:nvPr/>
        </p:nvSpPr>
        <p:spPr>
          <a:xfrm>
            <a:off x="11573699" y="8748772"/>
            <a:ext cx="4585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erif Bold"/>
                <a:ea typeface="Noto Serif Bold"/>
                <a:cs typeface="Noto Serif Bold"/>
                <a:sym typeface="Noto Serif Bold"/>
              </a:rPr>
              <a:t>KHOẢNG LẶNG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7301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5139"/>
              </a:lnSpc>
            </a:pPr>
            <a:endParaRPr lang="en-US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5AC797-8A64-10D7-DB85-B5C6DFF644A3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9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8A1BBAE4-9010-D258-65EF-A3CB58242CE8}"/>
              </a:ext>
            </a:extLst>
          </p:cNvPr>
          <p:cNvSpPr txBox="1"/>
          <p:nvPr/>
        </p:nvSpPr>
        <p:spPr>
          <a:xfrm>
            <a:off x="2171614" y="2628948"/>
            <a:ext cx="7537890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vi-VN" sz="54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BÌNH CHỌN</a:t>
            </a:r>
          </a:p>
          <a:p>
            <a:pPr algn="ctr"/>
            <a:r>
              <a:rPr lang="vi-VN" sz="4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 ONLINE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4DE78A6B-57B0-C0FC-12C4-0754D63CB1E1}"/>
              </a:ext>
            </a:extLst>
          </p:cNvPr>
          <p:cNvSpPr txBox="1"/>
          <p:nvPr/>
        </p:nvSpPr>
        <p:spPr>
          <a:xfrm>
            <a:off x="2988066" y="4592775"/>
            <a:ext cx="5945468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9600" b="1" dirty="0">
                <a:solidFill>
                  <a:srgbClr val="0F8B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9600" b="1" dirty="0">
                <a:solidFill>
                  <a:srgbClr val="0F8B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NHÌ</a:t>
            </a:r>
            <a:endParaRPr lang="en-US" sz="9600" b="1" dirty="0">
              <a:solidFill>
                <a:srgbClr val="0F8B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F75DD30-DD42-CD76-5919-65C569366FD8}"/>
              </a:ext>
            </a:extLst>
          </p:cNvPr>
          <p:cNvSpPr/>
          <p:nvPr/>
        </p:nvSpPr>
        <p:spPr>
          <a:xfrm>
            <a:off x="1931245" y="6635358"/>
            <a:ext cx="8375926" cy="2427935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70EFDA4A-81A4-7FCF-2B88-1661F1A827C9}"/>
              </a:ext>
            </a:extLst>
          </p:cNvPr>
          <p:cNvSpPr txBox="1"/>
          <p:nvPr/>
        </p:nvSpPr>
        <p:spPr>
          <a:xfrm>
            <a:off x="2751742" y="5928932"/>
            <a:ext cx="6957762" cy="3042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Nhóm 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HOÀNG NGỌC LINH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NGUYỄN THỊ MINH XUÂN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HUỲNH HIẾU MINH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0736884-CC75-5CF6-FB94-E0E4198198A2}"/>
              </a:ext>
            </a:extLst>
          </p:cNvPr>
          <p:cNvCxnSpPr>
            <a:cxnSpLocks/>
          </p:cNvCxnSpPr>
          <p:nvPr/>
        </p:nvCxnSpPr>
        <p:spPr>
          <a:xfrm>
            <a:off x="1824119" y="4152900"/>
            <a:ext cx="8242697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797D5EB-E625-0173-EFD5-8DAD234EDE02}"/>
              </a:ext>
            </a:extLst>
          </p:cNvPr>
          <p:cNvSpPr txBox="1"/>
          <p:nvPr/>
        </p:nvSpPr>
        <p:spPr>
          <a:xfrm>
            <a:off x="11612311" y="7535164"/>
            <a:ext cx="4585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erif Bold"/>
                <a:ea typeface="Noto Serif Bold"/>
                <a:cs typeface="Noto Serif Bold"/>
                <a:sym typeface="Noto Serif Bold"/>
              </a:rPr>
              <a:t>DIÊN LAM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A table in a living room&#10;&#10;AI-generated content may be incorrect.">
            <a:extLst>
              <a:ext uri="{FF2B5EF4-FFF2-40B4-BE49-F238E27FC236}">
                <a16:creationId xmlns:a16="http://schemas.microsoft.com/office/drawing/2014/main" id="{0A493D65-990A-A352-7904-315A730547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7" t="19542" r="433" b="28182"/>
          <a:stretch/>
        </p:blipFill>
        <p:spPr>
          <a:xfrm>
            <a:off x="10751091" y="3215485"/>
            <a:ext cx="6012909" cy="4137814"/>
          </a:xfrm>
          <a:prstGeom prst="rect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77011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5139"/>
              </a:lnSpc>
            </a:pPr>
            <a:endParaRPr lang="en-US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5AC797-8A64-10D7-DB85-B5C6DFF644A3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9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8A1BBAE4-9010-D258-65EF-A3CB58242CE8}"/>
              </a:ext>
            </a:extLst>
          </p:cNvPr>
          <p:cNvSpPr txBox="1"/>
          <p:nvPr/>
        </p:nvSpPr>
        <p:spPr>
          <a:xfrm>
            <a:off x="2171614" y="2628948"/>
            <a:ext cx="7537890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vi-VN" sz="54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BÌNH CHỌN</a:t>
            </a:r>
          </a:p>
          <a:p>
            <a:pPr algn="ctr"/>
            <a:r>
              <a:rPr lang="vi-VN" sz="4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 ONLINE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4DE78A6B-57B0-C0FC-12C4-0754D63CB1E1}"/>
              </a:ext>
            </a:extLst>
          </p:cNvPr>
          <p:cNvSpPr txBox="1"/>
          <p:nvPr/>
        </p:nvSpPr>
        <p:spPr>
          <a:xfrm>
            <a:off x="2171614" y="4592775"/>
            <a:ext cx="781907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9600" b="1">
                <a:solidFill>
                  <a:srgbClr val="0F8B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9600" b="1" dirty="0">
                <a:solidFill>
                  <a:srgbClr val="0F8B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NHẤT</a:t>
            </a:r>
            <a:endParaRPr lang="en-US" sz="9600" b="1" dirty="0">
              <a:solidFill>
                <a:srgbClr val="0F8B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F75DD30-DD42-CD76-5919-65C569366FD8}"/>
              </a:ext>
            </a:extLst>
          </p:cNvPr>
          <p:cNvSpPr/>
          <p:nvPr/>
        </p:nvSpPr>
        <p:spPr>
          <a:xfrm>
            <a:off x="1931245" y="6635359"/>
            <a:ext cx="8375926" cy="754700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70EFDA4A-81A4-7FCF-2B88-1661F1A827C9}"/>
              </a:ext>
            </a:extLst>
          </p:cNvPr>
          <p:cNvSpPr txBox="1"/>
          <p:nvPr/>
        </p:nvSpPr>
        <p:spPr>
          <a:xfrm>
            <a:off x="2751742" y="5928932"/>
            <a:ext cx="6957762" cy="1380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VÕ THỊ HUỲNH NHƯ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0736884-CC75-5CF6-FB94-E0E4198198A2}"/>
              </a:ext>
            </a:extLst>
          </p:cNvPr>
          <p:cNvCxnSpPr>
            <a:cxnSpLocks/>
          </p:cNvCxnSpPr>
          <p:nvPr/>
        </p:nvCxnSpPr>
        <p:spPr>
          <a:xfrm>
            <a:off x="1824119" y="4152900"/>
            <a:ext cx="8242697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797D5EB-E625-0173-EFD5-8DAD234EDE02}"/>
              </a:ext>
            </a:extLst>
          </p:cNvPr>
          <p:cNvSpPr txBox="1"/>
          <p:nvPr/>
        </p:nvSpPr>
        <p:spPr>
          <a:xfrm>
            <a:off x="11573699" y="8748772"/>
            <a:ext cx="4585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erif Bold"/>
                <a:ea typeface="Noto Serif Bold"/>
                <a:cs typeface="Noto Serif Bold"/>
                <a:sym typeface="Noto Serif Bold"/>
              </a:rPr>
              <a:t>ZENMAT chair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A close-up of a chair&#10;&#10;AI-generated content may be incorrect.">
            <a:extLst>
              <a:ext uri="{FF2B5EF4-FFF2-40B4-BE49-F238E27FC236}">
                <a16:creationId xmlns:a16="http://schemas.microsoft.com/office/drawing/2014/main" id="{D6E504F2-553F-9C99-372A-9A445BDF64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" t="59734" r="79853" b="3692"/>
          <a:stretch/>
        </p:blipFill>
        <p:spPr>
          <a:xfrm>
            <a:off x="11541919" y="2891078"/>
            <a:ext cx="4283595" cy="5755606"/>
          </a:xfrm>
          <a:prstGeom prst="rect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37112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ABC9D3-628B-CAAB-B732-AF0E767E9B5C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73D0CC5-FB24-ABE5-EFE3-E5F0990A0A03}"/>
              </a:ext>
            </a:extLst>
          </p:cNvPr>
          <p:cNvSpPr/>
          <p:nvPr/>
        </p:nvSpPr>
        <p:spPr>
          <a:xfrm>
            <a:off x="1807657" y="3730292"/>
            <a:ext cx="14533863" cy="4151540"/>
          </a:xfrm>
          <a:prstGeom prst="roundRect">
            <a:avLst>
              <a:gd name="adj" fmla="val 9562"/>
            </a:avLst>
          </a:prstGeom>
          <a:solidFill>
            <a:srgbClr val="00B0F0">
              <a:alpha val="50196"/>
            </a:srgb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6322CC44-562C-3F89-647F-798291AF46DE}"/>
              </a:ext>
            </a:extLst>
          </p:cNvPr>
          <p:cNvSpPr txBox="1"/>
          <p:nvPr/>
        </p:nvSpPr>
        <p:spPr>
          <a:xfrm>
            <a:off x="2559002" y="4525880"/>
            <a:ext cx="13031171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5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115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CHÍNH THỨC</a:t>
            </a:r>
          </a:p>
          <a:p>
            <a:pPr algn="ctr"/>
            <a:r>
              <a:rPr lang="vi-VN" sz="6000" b="1" dirty="0">
                <a:solidFill>
                  <a:srgbClr val="143980"/>
                </a:solidFill>
                <a:latin typeface="Inter Bold"/>
                <a:ea typeface="Inter Bold"/>
                <a:cs typeface="Inter Bold"/>
                <a:sym typeface="Inter Bold"/>
              </a:rPr>
              <a:t>KHỐI CHUYÊN NGHIỆP</a:t>
            </a:r>
            <a:endParaRPr lang="en-US" sz="6000" b="1" dirty="0">
              <a:solidFill>
                <a:srgbClr val="14398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</p:spTree>
    <p:extLst>
      <p:ext uri="{BB962C8B-B14F-4D97-AF65-F5344CB8AC3E}">
        <p14:creationId xmlns:p14="http://schemas.microsoft.com/office/powerpoint/2010/main" val="4239126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5139"/>
              </a:lnSpc>
            </a:pPr>
            <a:endParaRPr lang="en-US" sz="18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6A3F459-A007-4450-5EF5-E7E391B7D9EC}"/>
              </a:ext>
            </a:extLst>
          </p:cNvPr>
          <p:cNvSpPr/>
          <p:nvPr/>
        </p:nvSpPr>
        <p:spPr>
          <a:xfrm>
            <a:off x="1807658" y="6250270"/>
            <a:ext cx="8375926" cy="1631562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EFDA71-A6EB-DC48-0007-D992E5FC0874}"/>
              </a:ext>
            </a:extLst>
          </p:cNvPr>
          <p:cNvCxnSpPr>
            <a:cxnSpLocks/>
          </p:cNvCxnSpPr>
          <p:nvPr/>
        </p:nvCxnSpPr>
        <p:spPr>
          <a:xfrm>
            <a:off x="1824119" y="4533900"/>
            <a:ext cx="8242697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A1107F3-4895-0BD9-8EE0-50E5282EDB84}"/>
              </a:ext>
            </a:extLst>
          </p:cNvPr>
          <p:cNvSpPr/>
          <p:nvPr/>
        </p:nvSpPr>
        <p:spPr>
          <a:xfrm>
            <a:off x="3673827" y="4823833"/>
            <a:ext cx="453015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398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DỆT SHELVES 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14398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2466587" y="5640671"/>
            <a:ext cx="6957762" cy="2211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Nhóm 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NGUYỄN HỮU ANH KHÔI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ĐINH VĂN TIÊN HOÀNG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0DA77BDA-FD7A-FDC4-4503-4B5B28E36E8E}"/>
              </a:ext>
            </a:extLst>
          </p:cNvPr>
          <p:cNvSpPr txBox="1"/>
          <p:nvPr/>
        </p:nvSpPr>
        <p:spPr>
          <a:xfrm>
            <a:off x="1300078" y="3008659"/>
            <a:ext cx="9391085" cy="1519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KHUYẾN KHÍCH</a:t>
            </a:r>
            <a:endParaRPr lang="en-US" sz="7000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pic>
        <p:nvPicPr>
          <p:cNvPr id="12" name="Picture 11" descr="A collage of a shelf&#10;&#10;AI-generated content may be incorrect.">
            <a:extLst>
              <a:ext uri="{FF2B5EF4-FFF2-40B4-BE49-F238E27FC236}">
                <a16:creationId xmlns:a16="http://schemas.microsoft.com/office/drawing/2014/main" id="{1BAAAE19-9FFB-4EF1-6A29-0A1B226888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56" t="53016" r="17792" b="1399"/>
          <a:stretch/>
        </p:blipFill>
        <p:spPr>
          <a:xfrm>
            <a:off x="11460470" y="3086100"/>
            <a:ext cx="4644014" cy="6065432"/>
          </a:xfrm>
          <a:prstGeom prst="rect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5AC797-8A64-10D7-DB85-B5C6DFF644A3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9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5352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5139"/>
              </a:lnSpc>
            </a:pPr>
            <a:endParaRPr lang="en-US" sz="18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6A3F459-A007-4450-5EF5-E7E391B7D9EC}"/>
              </a:ext>
            </a:extLst>
          </p:cNvPr>
          <p:cNvSpPr/>
          <p:nvPr/>
        </p:nvSpPr>
        <p:spPr>
          <a:xfrm>
            <a:off x="1807658" y="6250270"/>
            <a:ext cx="8375926" cy="862768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EFDA71-A6EB-DC48-0007-D992E5FC0874}"/>
              </a:ext>
            </a:extLst>
          </p:cNvPr>
          <p:cNvCxnSpPr>
            <a:cxnSpLocks/>
          </p:cNvCxnSpPr>
          <p:nvPr/>
        </p:nvCxnSpPr>
        <p:spPr>
          <a:xfrm>
            <a:off x="1824119" y="4533900"/>
            <a:ext cx="8242697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A1107F3-4895-0BD9-8EE0-50E5282EDB84}"/>
              </a:ext>
            </a:extLst>
          </p:cNvPr>
          <p:cNvSpPr/>
          <p:nvPr/>
        </p:nvSpPr>
        <p:spPr>
          <a:xfrm>
            <a:off x="2732670" y="4823833"/>
            <a:ext cx="641246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398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MỘC BẢN TINH HOA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14398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2466587" y="5640671"/>
            <a:ext cx="6957762" cy="1380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NGUYỄN THỊ THANH HIỀN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0DA77BDA-FD7A-FDC4-4503-4B5B28E36E8E}"/>
              </a:ext>
            </a:extLst>
          </p:cNvPr>
          <p:cNvSpPr txBox="1"/>
          <p:nvPr/>
        </p:nvSpPr>
        <p:spPr>
          <a:xfrm>
            <a:off x="1300078" y="3008659"/>
            <a:ext cx="9391085" cy="1519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KHUYẾN KHÍCH</a:t>
            </a:r>
            <a:endParaRPr lang="en-US" sz="7000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pic>
        <p:nvPicPr>
          <p:cNvPr id="20" name="Picture 1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C6B0545-6350-FCD4-EF14-537AD4E746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47" t="33332" r="14358" b="41375"/>
          <a:stretch/>
        </p:blipFill>
        <p:spPr>
          <a:xfrm>
            <a:off x="11430000" y="3009900"/>
            <a:ext cx="4614776" cy="6109802"/>
          </a:xfrm>
          <a:prstGeom prst="rect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1857AC6-97C6-F2E1-75F4-54315F9BA045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8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9126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5139"/>
              </a:lnSpc>
            </a:pPr>
            <a:endParaRPr lang="en-US" sz="18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6A3F459-A007-4450-5EF5-E7E391B7D9EC}"/>
              </a:ext>
            </a:extLst>
          </p:cNvPr>
          <p:cNvSpPr/>
          <p:nvPr/>
        </p:nvSpPr>
        <p:spPr>
          <a:xfrm>
            <a:off x="1807658" y="6250270"/>
            <a:ext cx="8375926" cy="1710239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EFDA71-A6EB-DC48-0007-D992E5FC0874}"/>
              </a:ext>
            </a:extLst>
          </p:cNvPr>
          <p:cNvCxnSpPr>
            <a:cxnSpLocks/>
          </p:cNvCxnSpPr>
          <p:nvPr/>
        </p:nvCxnSpPr>
        <p:spPr>
          <a:xfrm>
            <a:off x="1824119" y="4533900"/>
            <a:ext cx="8242697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A1107F3-4895-0BD9-8EE0-50E5282EDB84}"/>
              </a:ext>
            </a:extLst>
          </p:cNvPr>
          <p:cNvSpPr/>
          <p:nvPr/>
        </p:nvSpPr>
        <p:spPr>
          <a:xfrm>
            <a:off x="4659542" y="4823833"/>
            <a:ext cx="255871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398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VÂN DU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14398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2466587" y="5640671"/>
            <a:ext cx="6957762" cy="2211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Nhóm 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NHÔ THỊ CHÂU LINH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CAO THỊ THANH HÀ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0DA77BDA-FD7A-FDC4-4503-4B5B28E36E8E}"/>
              </a:ext>
            </a:extLst>
          </p:cNvPr>
          <p:cNvSpPr txBox="1"/>
          <p:nvPr/>
        </p:nvSpPr>
        <p:spPr>
          <a:xfrm>
            <a:off x="1300078" y="3008659"/>
            <a:ext cx="9391085" cy="1519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KHUYẾN KHÍCH</a:t>
            </a:r>
            <a:endParaRPr lang="en-US" sz="7000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EF4B28-2012-5317-78A6-DED34DF0CA09}"/>
              </a:ext>
            </a:extLst>
          </p:cNvPr>
          <p:cNvSpPr/>
          <p:nvPr/>
        </p:nvSpPr>
        <p:spPr>
          <a:xfrm>
            <a:off x="11404615" y="3085025"/>
            <a:ext cx="4682921" cy="6118329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brochure of a chair&#10;&#10;AI-generated content may be incorrect.">
            <a:extLst>
              <a:ext uri="{FF2B5EF4-FFF2-40B4-BE49-F238E27FC236}">
                <a16:creationId xmlns:a16="http://schemas.microsoft.com/office/drawing/2014/main" id="{426F0237-E131-AE94-018C-9A97753086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5" t="23933" r="67246" b="30549"/>
          <a:stretch/>
        </p:blipFill>
        <p:spPr>
          <a:xfrm>
            <a:off x="11430000" y="3085025"/>
            <a:ext cx="4657536" cy="6097075"/>
          </a:xfrm>
          <a:prstGeom prst="rect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45361B1-329C-6329-3AFC-C11DA4637D40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7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2631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5139"/>
              </a:lnSpc>
            </a:pPr>
            <a:endParaRPr lang="en-US" sz="18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6A3F459-A007-4450-5EF5-E7E391B7D9EC}"/>
              </a:ext>
            </a:extLst>
          </p:cNvPr>
          <p:cNvSpPr/>
          <p:nvPr/>
        </p:nvSpPr>
        <p:spPr>
          <a:xfrm>
            <a:off x="1807658" y="6250270"/>
            <a:ext cx="8375926" cy="830997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EFDA71-A6EB-DC48-0007-D992E5FC0874}"/>
              </a:ext>
            </a:extLst>
          </p:cNvPr>
          <p:cNvCxnSpPr>
            <a:cxnSpLocks/>
          </p:cNvCxnSpPr>
          <p:nvPr/>
        </p:nvCxnSpPr>
        <p:spPr>
          <a:xfrm>
            <a:off x="1824119" y="4533900"/>
            <a:ext cx="8242697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A1107F3-4895-0BD9-8EE0-50E5282EDB84}"/>
              </a:ext>
            </a:extLst>
          </p:cNvPr>
          <p:cNvSpPr/>
          <p:nvPr/>
        </p:nvSpPr>
        <p:spPr>
          <a:xfrm>
            <a:off x="3714123" y="4823833"/>
            <a:ext cx="444955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398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L’ANIMA LAM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14398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2466587" y="5640671"/>
            <a:ext cx="6957762" cy="1380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NGUYỄN LỮ NHẬT QUỲNH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0DA77BDA-FD7A-FDC4-4503-4B5B28E36E8E}"/>
              </a:ext>
            </a:extLst>
          </p:cNvPr>
          <p:cNvSpPr txBox="1"/>
          <p:nvPr/>
        </p:nvSpPr>
        <p:spPr>
          <a:xfrm>
            <a:off x="1300078" y="3008659"/>
            <a:ext cx="9391085" cy="1519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KHUYẾN KHÍCH</a:t>
            </a:r>
            <a:endParaRPr lang="en-US" sz="7000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EF4B28-2012-5317-78A6-DED34DF0CA09}"/>
              </a:ext>
            </a:extLst>
          </p:cNvPr>
          <p:cNvSpPr/>
          <p:nvPr/>
        </p:nvSpPr>
        <p:spPr>
          <a:xfrm>
            <a:off x="11404615" y="3085025"/>
            <a:ext cx="4682921" cy="6118329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ollage of a table&#10;&#10;AI-generated content may be incorrect.">
            <a:extLst>
              <a:ext uri="{FF2B5EF4-FFF2-40B4-BE49-F238E27FC236}">
                <a16:creationId xmlns:a16="http://schemas.microsoft.com/office/drawing/2014/main" id="{CC7C3537-2A01-20DA-28DB-B0AA162A15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63" t="42280" r="13172"/>
          <a:stretch/>
        </p:blipFill>
        <p:spPr>
          <a:xfrm>
            <a:off x="11595170" y="3123036"/>
            <a:ext cx="4483030" cy="60423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16AD82-B9BC-7C74-E0D6-6CAB647F03EB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6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0363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5139"/>
              </a:lnSpc>
            </a:pPr>
            <a:endParaRPr lang="en-US" sz="18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6A3F459-A007-4450-5EF5-E7E391B7D9EC}"/>
              </a:ext>
            </a:extLst>
          </p:cNvPr>
          <p:cNvSpPr/>
          <p:nvPr/>
        </p:nvSpPr>
        <p:spPr>
          <a:xfrm>
            <a:off x="1757504" y="6264429"/>
            <a:ext cx="8375926" cy="1617402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EFDA71-A6EB-DC48-0007-D992E5FC0874}"/>
              </a:ext>
            </a:extLst>
          </p:cNvPr>
          <p:cNvCxnSpPr>
            <a:cxnSpLocks/>
          </p:cNvCxnSpPr>
          <p:nvPr/>
        </p:nvCxnSpPr>
        <p:spPr>
          <a:xfrm>
            <a:off x="1824119" y="4533900"/>
            <a:ext cx="8242697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A1107F3-4895-0BD9-8EE0-50E5282EDB84}"/>
              </a:ext>
            </a:extLst>
          </p:cNvPr>
          <p:cNvSpPr/>
          <p:nvPr/>
        </p:nvSpPr>
        <p:spPr>
          <a:xfrm>
            <a:off x="3358708" y="4823833"/>
            <a:ext cx="516038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398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GHẾ FLAMINGO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14398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2466587" y="5640671"/>
            <a:ext cx="6957762" cy="2211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NGÔ ANH TÀI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LÊ VĂN THANH HÙNG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0DA77BDA-FD7A-FDC4-4503-4B5B28E36E8E}"/>
              </a:ext>
            </a:extLst>
          </p:cNvPr>
          <p:cNvSpPr txBox="1"/>
          <p:nvPr/>
        </p:nvSpPr>
        <p:spPr>
          <a:xfrm>
            <a:off x="1300078" y="3008659"/>
            <a:ext cx="9391085" cy="1519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7000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KHUYẾN KHÍCH</a:t>
            </a:r>
            <a:endParaRPr lang="en-US" sz="7000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pic>
        <p:nvPicPr>
          <p:cNvPr id="12" name="Picture 11" descr="A flamingo chair with instructions&#10;&#10;AI-generated content may be incorrect.">
            <a:extLst>
              <a:ext uri="{FF2B5EF4-FFF2-40B4-BE49-F238E27FC236}">
                <a16:creationId xmlns:a16="http://schemas.microsoft.com/office/drawing/2014/main" id="{342F1985-2698-CAA0-7308-917011DBCC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0" t="22234" r="28202" b="3647"/>
          <a:stretch/>
        </p:blipFill>
        <p:spPr>
          <a:xfrm>
            <a:off x="11466755" y="3133058"/>
            <a:ext cx="4620781" cy="6050831"/>
          </a:xfrm>
          <a:prstGeom prst="rect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915A999-D960-2242-076D-7B51C80DD092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5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3007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5139"/>
              </a:lnSpc>
            </a:pPr>
            <a:endParaRPr lang="en-US" sz="18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6A3F459-A007-4450-5EF5-E7E391B7D9EC}"/>
              </a:ext>
            </a:extLst>
          </p:cNvPr>
          <p:cNvSpPr/>
          <p:nvPr/>
        </p:nvSpPr>
        <p:spPr>
          <a:xfrm>
            <a:off x="1807658" y="6250270"/>
            <a:ext cx="8375926" cy="862766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322CC44-562C-3F89-647F-798291AF46DE}"/>
              </a:ext>
            </a:extLst>
          </p:cNvPr>
          <p:cNvSpPr txBox="1"/>
          <p:nvPr/>
        </p:nvSpPr>
        <p:spPr>
          <a:xfrm>
            <a:off x="2237643" y="3085025"/>
            <a:ext cx="7515957" cy="1630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9624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9624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BA</a:t>
            </a:r>
            <a:endParaRPr lang="en-US" sz="9624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EFDA71-A6EB-DC48-0007-D992E5FC0874}"/>
              </a:ext>
            </a:extLst>
          </p:cNvPr>
          <p:cNvCxnSpPr>
            <a:cxnSpLocks/>
          </p:cNvCxnSpPr>
          <p:nvPr/>
        </p:nvCxnSpPr>
        <p:spPr>
          <a:xfrm>
            <a:off x="1824119" y="4533900"/>
            <a:ext cx="8242697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A1107F3-4895-0BD9-8EE0-50E5282EDB84}"/>
              </a:ext>
            </a:extLst>
          </p:cNvPr>
          <p:cNvSpPr/>
          <p:nvPr/>
        </p:nvSpPr>
        <p:spPr>
          <a:xfrm>
            <a:off x="3782089" y="4823833"/>
            <a:ext cx="431361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398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VIETY CHAIR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14398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2466587" y="5640671"/>
            <a:ext cx="6957762" cy="1380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HUỲNH NGUYỄN TUẤN BẢO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02134D-B79E-2886-9150-06E41A75EE21}"/>
              </a:ext>
            </a:extLst>
          </p:cNvPr>
          <p:cNvSpPr/>
          <p:nvPr/>
        </p:nvSpPr>
        <p:spPr>
          <a:xfrm>
            <a:off x="11404615" y="3085025"/>
            <a:ext cx="4682921" cy="6118329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table and chairs with white cushions&#10;&#10;AI-generated content may be incorrect.">
            <a:extLst>
              <a:ext uri="{FF2B5EF4-FFF2-40B4-BE49-F238E27FC236}">
                <a16:creationId xmlns:a16="http://schemas.microsoft.com/office/drawing/2014/main" id="{46D961C7-75C6-7E96-0F57-0AC03E9E51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09" t="55927" r="28534" b="2078"/>
          <a:stretch/>
        </p:blipFill>
        <p:spPr>
          <a:xfrm flipH="1">
            <a:off x="11558892" y="4000500"/>
            <a:ext cx="4242515" cy="491844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CD8B96A-C4E8-204B-767F-AA2C8EB8CEEC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4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6375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5139"/>
              </a:lnSpc>
            </a:pPr>
            <a:endParaRPr lang="en-US" sz="18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6A3F459-A007-4450-5EF5-E7E391B7D9EC}"/>
              </a:ext>
            </a:extLst>
          </p:cNvPr>
          <p:cNvSpPr/>
          <p:nvPr/>
        </p:nvSpPr>
        <p:spPr>
          <a:xfrm>
            <a:off x="1807658" y="6250270"/>
            <a:ext cx="8375926" cy="862766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322CC44-562C-3F89-647F-798291AF46DE}"/>
              </a:ext>
            </a:extLst>
          </p:cNvPr>
          <p:cNvSpPr txBox="1"/>
          <p:nvPr/>
        </p:nvSpPr>
        <p:spPr>
          <a:xfrm>
            <a:off x="2237643" y="3085025"/>
            <a:ext cx="7515957" cy="1630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9624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9624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BA</a:t>
            </a:r>
            <a:endParaRPr lang="en-US" sz="9624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EFDA71-A6EB-DC48-0007-D992E5FC0874}"/>
              </a:ext>
            </a:extLst>
          </p:cNvPr>
          <p:cNvCxnSpPr>
            <a:cxnSpLocks/>
          </p:cNvCxnSpPr>
          <p:nvPr/>
        </p:nvCxnSpPr>
        <p:spPr>
          <a:xfrm>
            <a:off x="1824119" y="4533900"/>
            <a:ext cx="8242697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A1107F3-4895-0BD9-8EE0-50E5282EDB84}"/>
              </a:ext>
            </a:extLst>
          </p:cNvPr>
          <p:cNvSpPr/>
          <p:nvPr/>
        </p:nvSpPr>
        <p:spPr>
          <a:xfrm>
            <a:off x="4196271" y="4823833"/>
            <a:ext cx="348524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398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Chạm Chair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14398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2466587" y="5640671"/>
            <a:ext cx="6957762" cy="1380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TRƯƠNG NGỌC CHÂU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EA4CF704-A9B8-261E-C76B-DC30BEDFAE0A}"/>
              </a:ext>
            </a:extLst>
          </p:cNvPr>
          <p:cNvSpPr/>
          <p:nvPr/>
        </p:nvSpPr>
        <p:spPr>
          <a:xfrm>
            <a:off x="11461432" y="3106841"/>
            <a:ext cx="4616768" cy="6074695"/>
          </a:xfrm>
          <a:custGeom>
            <a:avLst/>
            <a:gdLst/>
            <a:ahLst/>
            <a:cxnLst/>
            <a:rect l="l" t="t" r="r" b="b"/>
            <a:pathLst>
              <a:path w="4616768" h="6074695">
                <a:moveTo>
                  <a:pt x="0" y="0"/>
                </a:moveTo>
                <a:lnTo>
                  <a:pt x="4616768" y="0"/>
                </a:lnTo>
                <a:lnTo>
                  <a:pt x="4616768" y="6074695"/>
                </a:lnTo>
                <a:lnTo>
                  <a:pt x="0" y="60746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6755" t="-52793" r="-15464" b="-14791"/>
            </a:stretch>
          </a:blipFill>
          <a:ln w="95250" cap="sq">
            <a:solidFill>
              <a:srgbClr val="5E1E00"/>
            </a:solidFill>
            <a:prstDash val="solid"/>
            <a:miter/>
          </a:ln>
        </p:spPr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66FE52-C105-99D7-6F1A-7CBA39164B8C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3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889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6A3F459-A007-4450-5EF5-E7E391B7D9EC}"/>
              </a:ext>
            </a:extLst>
          </p:cNvPr>
          <p:cNvSpPr/>
          <p:nvPr/>
        </p:nvSpPr>
        <p:spPr>
          <a:xfrm>
            <a:off x="1807658" y="6250270"/>
            <a:ext cx="8375926" cy="2492058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322CC44-562C-3F89-647F-798291AF46DE}"/>
              </a:ext>
            </a:extLst>
          </p:cNvPr>
          <p:cNvSpPr txBox="1"/>
          <p:nvPr/>
        </p:nvSpPr>
        <p:spPr>
          <a:xfrm>
            <a:off x="2237643" y="3085025"/>
            <a:ext cx="7515957" cy="1630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9624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9624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NHÌ</a:t>
            </a:r>
            <a:endParaRPr lang="en-US" sz="9624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EFDA71-A6EB-DC48-0007-D992E5FC0874}"/>
              </a:ext>
            </a:extLst>
          </p:cNvPr>
          <p:cNvCxnSpPr>
            <a:cxnSpLocks/>
          </p:cNvCxnSpPr>
          <p:nvPr/>
        </p:nvCxnSpPr>
        <p:spPr>
          <a:xfrm>
            <a:off x="1824119" y="4533900"/>
            <a:ext cx="8242697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A1107F3-4895-0BD9-8EE0-50E5282EDB84}"/>
              </a:ext>
            </a:extLst>
          </p:cNvPr>
          <p:cNvSpPr/>
          <p:nvPr/>
        </p:nvSpPr>
        <p:spPr>
          <a:xfrm>
            <a:off x="4855104" y="4823833"/>
            <a:ext cx="21675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398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KHẢM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14398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2466587" y="5640671"/>
            <a:ext cx="6957762" cy="3042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Nhóm t</a:t>
            </a: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VĂN PHƯỚC QUANG NHẬT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NGUYỄN VĂN CƯỜNG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BẠCH HOÀNG LONG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89DDD7EC-19AB-A92C-27D7-B3533E8A2E0F}"/>
              </a:ext>
            </a:extLst>
          </p:cNvPr>
          <p:cNvSpPr/>
          <p:nvPr/>
        </p:nvSpPr>
        <p:spPr>
          <a:xfrm>
            <a:off x="10996526" y="3085025"/>
            <a:ext cx="5467355" cy="6118325"/>
          </a:xfrm>
          <a:custGeom>
            <a:avLst/>
            <a:gdLst/>
            <a:ahLst/>
            <a:cxnLst/>
            <a:rect l="l" t="t" r="r" b="b"/>
            <a:pathLst>
              <a:path w="5467355" h="5910654">
                <a:moveTo>
                  <a:pt x="0" y="0"/>
                </a:moveTo>
                <a:lnTo>
                  <a:pt x="5467355" y="0"/>
                </a:lnTo>
                <a:lnTo>
                  <a:pt x="5467355" y="5910654"/>
                </a:lnTo>
                <a:lnTo>
                  <a:pt x="0" y="59106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003" t="-29569" r="-290481" b="-132857"/>
            </a:stretch>
          </a:blipFill>
          <a:ln w="95250" cap="sq">
            <a:solidFill>
              <a:srgbClr val="5E1E00"/>
            </a:solidFill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72F14A-FE25-0435-3439-3381F2DDDDF0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2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4359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4703" y="927338"/>
            <a:ext cx="4510765" cy="1061654"/>
          </a:xfrm>
          <a:custGeom>
            <a:avLst/>
            <a:gdLst/>
            <a:ahLst/>
            <a:cxnLst/>
            <a:rect l="l" t="t" r="r" b="b"/>
            <a:pathLst>
              <a:path w="4113795" h="955462">
                <a:moveTo>
                  <a:pt x="0" y="0"/>
                </a:moveTo>
                <a:lnTo>
                  <a:pt x="4113795" y="0"/>
                </a:lnTo>
                <a:lnTo>
                  <a:pt x="4113795" y="955462"/>
                </a:lnTo>
                <a:lnTo>
                  <a:pt x="0" y="955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46479" y="5143500"/>
            <a:ext cx="5534382" cy="5548253"/>
          </a:xfrm>
          <a:custGeom>
            <a:avLst/>
            <a:gdLst/>
            <a:ahLst/>
            <a:cxnLst/>
            <a:rect l="l" t="t" r="r" b="b"/>
            <a:pathLst>
              <a:path w="5534382" h="5548253">
                <a:moveTo>
                  <a:pt x="0" y="0"/>
                </a:moveTo>
                <a:lnTo>
                  <a:pt x="5534382" y="0"/>
                </a:lnTo>
                <a:lnTo>
                  <a:pt x="5534382" y="5548253"/>
                </a:lnTo>
                <a:lnTo>
                  <a:pt x="0" y="5548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D17C5-1316-2F9A-44AF-67FD7388F3E2}"/>
              </a:ext>
            </a:extLst>
          </p:cNvPr>
          <p:cNvSpPr txBox="1"/>
          <p:nvPr/>
        </p:nvSpPr>
        <p:spPr>
          <a:xfrm>
            <a:off x="1200715" y="1985546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KHOA</a:t>
            </a:r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KIẾN TRÚC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 ĐHH</a:t>
            </a:r>
            <a:r>
              <a: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B7358-A8FF-2807-2899-492374116764}"/>
              </a:ext>
            </a:extLst>
          </p:cNvPr>
          <p:cNvSpPr txBox="1"/>
          <p:nvPr/>
        </p:nvSpPr>
        <p:spPr>
          <a:xfrm>
            <a:off x="259490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CÔNG TY C.P NỘI THẤT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QUỐC TẾ VIỆT ĐỨC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854B1-5B75-6F58-3C5B-F26C0DF6DBEF}"/>
              </a:ext>
            </a:extLst>
          </p:cNvPr>
          <p:cNvSpPr txBox="1"/>
          <p:nvPr/>
        </p:nvSpPr>
        <p:spPr>
          <a:xfrm>
            <a:off x="3751170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TRƯỜNG ĐHKH,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ĐẠI HỌC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700D27-6A8B-E6BE-CADF-421F4B25E47E}"/>
              </a:ext>
            </a:extLst>
          </p:cNvPr>
          <p:cNvSpPr txBox="1"/>
          <p:nvPr/>
        </p:nvSpPr>
        <p:spPr>
          <a:xfrm>
            <a:off x="4863539" y="1974304"/>
            <a:ext cx="14610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HỘI KIẾN TRÚC SƯ</a:t>
            </a:r>
          </a:p>
          <a:p>
            <a:pPr algn="ctr"/>
            <a:r>
              <a:rPr lang="vi-VN" sz="800" b="1" dirty="0">
                <a:solidFill>
                  <a:srgbClr val="0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THÀNH PHỐ HUẾ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2D87B2-AE54-D5C5-3D63-1CBBC9D74D7C}"/>
              </a:ext>
            </a:extLst>
          </p:cNvPr>
          <p:cNvSpPr/>
          <p:nvPr/>
        </p:nvSpPr>
        <p:spPr>
          <a:xfrm>
            <a:off x="842690" y="2405168"/>
            <a:ext cx="16607110" cy="70594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7C381AB5-4F5E-0F15-36BA-D77B8735073D}"/>
              </a:ext>
            </a:extLst>
          </p:cNvPr>
          <p:cNvSpPr txBox="1"/>
          <p:nvPr/>
        </p:nvSpPr>
        <p:spPr>
          <a:xfrm>
            <a:off x="7339662" y="1751430"/>
            <a:ext cx="8266196" cy="725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5"/>
              </a:lnSpc>
            </a:pPr>
            <a:r>
              <a:rPr lang="en-US" sz="3600" b="1" dirty="0">
                <a:latin typeface="Noto Serif Bold"/>
                <a:ea typeface="Noto Serif Bold"/>
                <a:cs typeface="Noto Serif Bold"/>
                <a:sym typeface="Noto Serif Bold"/>
              </a:rPr>
              <a:t>PHONG CÁCH Ý</a:t>
            </a:r>
            <a:r>
              <a:rPr lang="vi-VN" sz="3600" b="1" dirty="0">
                <a:latin typeface="Noto Serif Bold"/>
                <a:ea typeface="Noto Serif Bold"/>
                <a:cs typeface="Noto Serif Bold"/>
                <a:sym typeface="Noto Serif Bold"/>
              </a:rPr>
              <a:t> – SÁNG TẠO VIỆT</a:t>
            </a:r>
            <a:endParaRPr lang="en-US" sz="3600" b="1" dirty="0"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6AC1EED-A4C1-1D89-9264-28BCDB5CE067}"/>
              </a:ext>
            </a:extLst>
          </p:cNvPr>
          <p:cNvSpPr txBox="1"/>
          <p:nvPr/>
        </p:nvSpPr>
        <p:spPr>
          <a:xfrm>
            <a:off x="6531506" y="497638"/>
            <a:ext cx="10835902" cy="14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474"/>
              </a:lnSpc>
            </a:pPr>
            <a:r>
              <a:rPr lang="vi-VN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TRAO GIẢI CUỘC THI THIẾT KẾ ĐỒ GỖ</a:t>
            </a:r>
            <a:endParaRPr lang="en-US" sz="4400" b="1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6A3F459-A007-4450-5EF5-E7E391B7D9EC}"/>
              </a:ext>
            </a:extLst>
          </p:cNvPr>
          <p:cNvSpPr/>
          <p:nvPr/>
        </p:nvSpPr>
        <p:spPr>
          <a:xfrm>
            <a:off x="1807658" y="6250270"/>
            <a:ext cx="8375926" cy="830066"/>
          </a:xfrm>
          <a:prstGeom prst="roundRect">
            <a:avLst/>
          </a:prstGeom>
          <a:solidFill>
            <a:srgbClr val="B0B9A1">
              <a:alpha val="50196"/>
            </a:srgbClr>
          </a:solidFill>
          <a:ln w="76200">
            <a:solidFill>
              <a:srgbClr val="0F8B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0A5E25-0D8C-9E74-E9F6-FD9868647F55}"/>
              </a:ext>
            </a:extLst>
          </p:cNvPr>
          <p:cNvSpPr/>
          <p:nvPr/>
        </p:nvSpPr>
        <p:spPr>
          <a:xfrm>
            <a:off x="11404615" y="3085025"/>
            <a:ext cx="4682921" cy="6118329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322CC44-562C-3F89-647F-798291AF46DE}"/>
              </a:ext>
            </a:extLst>
          </p:cNvPr>
          <p:cNvSpPr txBox="1"/>
          <p:nvPr/>
        </p:nvSpPr>
        <p:spPr>
          <a:xfrm>
            <a:off x="2237643" y="3085025"/>
            <a:ext cx="7515957" cy="1630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474"/>
              </a:lnSpc>
            </a:pPr>
            <a:r>
              <a:rPr lang="en-US" sz="9624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GIẢI </a:t>
            </a:r>
            <a:r>
              <a:rPr lang="vi-VN" sz="9624" b="1" dirty="0">
                <a:solidFill>
                  <a:srgbClr val="1439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/>
                <a:ea typeface="Inter Bold"/>
                <a:cs typeface="Inter Bold"/>
                <a:sym typeface="Inter Bold"/>
              </a:rPr>
              <a:t>NHẤT</a:t>
            </a:r>
            <a:endParaRPr lang="en-US" sz="9624" b="1" dirty="0">
              <a:solidFill>
                <a:srgbClr val="1439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/>
              <a:ea typeface="Inter Bold"/>
              <a:cs typeface="Inter Bold"/>
              <a:sym typeface="Inter Bold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EFDA71-A6EB-DC48-0007-D992E5FC0874}"/>
              </a:ext>
            </a:extLst>
          </p:cNvPr>
          <p:cNvCxnSpPr>
            <a:cxnSpLocks/>
          </p:cNvCxnSpPr>
          <p:nvPr/>
        </p:nvCxnSpPr>
        <p:spPr>
          <a:xfrm>
            <a:off x="1824119" y="4533900"/>
            <a:ext cx="8242697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A1107F3-4895-0BD9-8EE0-50E5282EDB84}"/>
              </a:ext>
            </a:extLst>
          </p:cNvPr>
          <p:cNvSpPr/>
          <p:nvPr/>
        </p:nvSpPr>
        <p:spPr>
          <a:xfrm>
            <a:off x="3716170" y="4823833"/>
            <a:ext cx="444544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4398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Gio Ponti ở Huế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14398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5113BB35-1AE9-C635-9B1A-92AA8BE85231}"/>
              </a:ext>
            </a:extLst>
          </p:cNvPr>
          <p:cNvSpPr/>
          <p:nvPr/>
        </p:nvSpPr>
        <p:spPr>
          <a:xfrm>
            <a:off x="10957423" y="3772942"/>
            <a:ext cx="4724628" cy="5691691"/>
          </a:xfrm>
          <a:custGeom>
            <a:avLst/>
            <a:gdLst/>
            <a:ahLst/>
            <a:cxnLst/>
            <a:rect l="l" t="t" r="r" b="b"/>
            <a:pathLst>
              <a:path w="5863479" h="6599346">
                <a:moveTo>
                  <a:pt x="0" y="0"/>
                </a:moveTo>
                <a:lnTo>
                  <a:pt x="5863479" y="0"/>
                </a:lnTo>
                <a:lnTo>
                  <a:pt x="5863479" y="6599346"/>
                </a:lnTo>
                <a:lnTo>
                  <a:pt x="0" y="65993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1226" r="-125062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extBox 12"/>
          <p:cNvSpPr txBox="1"/>
          <p:nvPr/>
        </p:nvSpPr>
        <p:spPr>
          <a:xfrm>
            <a:off x="2549119" y="5619209"/>
            <a:ext cx="6957762" cy="1380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Tác</a:t>
            </a:r>
            <a:r>
              <a:rPr lang="en-US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 </a:t>
            </a:r>
            <a:r>
              <a:rPr lang="vi-VN" sz="2800" dirty="0">
                <a:solidFill>
                  <a:srgbClr val="C00000"/>
                </a:solidFill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giả</a:t>
            </a:r>
          </a:p>
          <a:p>
            <a:pPr algn="ctr">
              <a:lnSpc>
                <a:spcPct val="150000"/>
              </a:lnSpc>
            </a:pPr>
            <a:r>
              <a:rPr lang="vi-V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Bold" panose="020B0604020202020204" charset="0"/>
                <a:ea typeface="Inter Bold" panose="020B0604020202020204" charset="0"/>
                <a:cs typeface="Noto Sans Bold"/>
                <a:sym typeface="Noto Sans Bold"/>
              </a:rPr>
              <a:t>TRẦN NGUYỄN ĐĂNG KHOA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Bold" panose="020B0604020202020204" charset="0"/>
              <a:ea typeface="Inter Bold" panose="020B0604020202020204" charset="0"/>
              <a:cs typeface="Noto Sans Bold"/>
              <a:sym typeface="Noto Sans Bo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ABC9D3-628B-CAAB-B732-AF0E767E9B5C}"/>
              </a:ext>
            </a:extLst>
          </p:cNvPr>
          <p:cNvSpPr txBox="1"/>
          <p:nvPr/>
        </p:nvSpPr>
        <p:spPr>
          <a:xfrm>
            <a:off x="17921815" y="9917668"/>
            <a:ext cx="366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Noto Sans Bold"/>
                <a:cs typeface="Arial" panose="020B0604020202020204" pitchFamily="34" charset="0"/>
                <a:sym typeface="Noto Sans Bold"/>
              </a:rPr>
              <a:t>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72557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78815" cy="10338083"/>
          </a:xfrm>
          <a:custGeom>
            <a:avLst/>
            <a:gdLst/>
            <a:ahLst/>
            <a:cxnLst/>
            <a:rect l="l" t="t" r="r" b="b"/>
            <a:pathLst>
              <a:path w="18378815" h="10338083">
                <a:moveTo>
                  <a:pt x="0" y="0"/>
                </a:moveTo>
                <a:lnTo>
                  <a:pt x="18378815" y="0"/>
                </a:lnTo>
                <a:lnTo>
                  <a:pt x="18378815" y="10338083"/>
                </a:lnTo>
                <a:lnTo>
                  <a:pt x="0" y="103380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760720" y="9766014"/>
            <a:ext cx="7093221" cy="415213"/>
          </a:xfrm>
          <a:custGeom>
            <a:avLst/>
            <a:gdLst/>
            <a:ahLst/>
            <a:cxnLst/>
            <a:rect l="l" t="t" r="r" b="b"/>
            <a:pathLst>
              <a:path w="7093221" h="415213">
                <a:moveTo>
                  <a:pt x="0" y="0"/>
                </a:moveTo>
                <a:lnTo>
                  <a:pt x="7093221" y="0"/>
                </a:lnTo>
                <a:lnTo>
                  <a:pt x="7093221" y="415213"/>
                </a:lnTo>
                <a:lnTo>
                  <a:pt x="0" y="415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3414" t="-2508333" r="-120721" b="-218133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60720" y="9191625"/>
            <a:ext cx="6483935" cy="493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7"/>
              </a:lnSpc>
            </a:pPr>
            <a:r>
              <a:rPr lang="en-US" sz="2805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HUẾ, NGÀY 25 THÁNG 4 NĂM 2026</a:t>
            </a:r>
          </a:p>
        </p:txBody>
      </p:sp>
    </p:spTree>
    <p:extLst>
      <p:ext uri="{BB962C8B-B14F-4D97-AF65-F5344CB8AC3E}">
        <p14:creationId xmlns:p14="http://schemas.microsoft.com/office/powerpoint/2010/main" val="31902482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177</TotalTime>
  <Words>1381</Words>
  <Application>Microsoft Office PowerPoint</Application>
  <PresentationFormat>Custom</PresentationFormat>
  <Paragraphs>349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Lato Bold</vt:lpstr>
      <vt:lpstr>Noto Serif Bold</vt:lpstr>
      <vt:lpstr>Inter Bold</vt:lpstr>
      <vt:lpstr>Garamond</vt:lpstr>
      <vt:lpstr>Arial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TRAO GIẢI CUỘC THI THIẾT KẾ ĐỒ GỖ</dc:title>
  <dc:creator>local thaipham</dc:creator>
  <cp:lastModifiedBy>local thaipham</cp:lastModifiedBy>
  <cp:revision>12</cp:revision>
  <dcterms:created xsi:type="dcterms:W3CDTF">2006-08-16T00:00:00Z</dcterms:created>
  <dcterms:modified xsi:type="dcterms:W3CDTF">2026-04-24T02:33:15Z</dcterms:modified>
  <dc:identifier>DAHHqZ5JfOA</dc:identifier>
</cp:coreProperties>
</file>